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341" r:id="rId4"/>
    <p:sldId id="258" r:id="rId5"/>
    <p:sldId id="308" r:id="rId6"/>
    <p:sldId id="334" r:id="rId7"/>
    <p:sldId id="319" r:id="rId8"/>
    <p:sldId id="333" r:id="rId9"/>
    <p:sldId id="279" r:id="rId10"/>
    <p:sldId id="320" r:id="rId11"/>
    <p:sldId id="306" r:id="rId12"/>
    <p:sldId id="321" r:id="rId13"/>
    <p:sldId id="309" r:id="rId14"/>
    <p:sldId id="310" r:id="rId15"/>
    <p:sldId id="288" r:id="rId16"/>
    <p:sldId id="297" r:id="rId17"/>
    <p:sldId id="261" r:id="rId18"/>
    <p:sldId id="313" r:id="rId19"/>
    <p:sldId id="291" r:id="rId20"/>
    <p:sldId id="311" r:id="rId21"/>
    <p:sldId id="335" r:id="rId22"/>
    <p:sldId id="336" r:id="rId23"/>
    <p:sldId id="337" r:id="rId24"/>
    <p:sldId id="338" r:id="rId25"/>
    <p:sldId id="342" r:id="rId26"/>
    <p:sldId id="351" r:id="rId27"/>
    <p:sldId id="340" r:id="rId28"/>
    <p:sldId id="348" r:id="rId29"/>
    <p:sldId id="347" r:id="rId30"/>
    <p:sldId id="355" r:id="rId31"/>
    <p:sldId id="350" r:id="rId32"/>
    <p:sldId id="354" r:id="rId33"/>
    <p:sldId id="331" r:id="rId34"/>
    <p:sldId id="332" r:id="rId35"/>
    <p:sldId id="304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97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7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27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audio" Target="../media/audio1.bin"/><Relationship Id="rId7" Type="http://schemas.openxmlformats.org/officeDocument/2006/relationships/image" Target="../media/image7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audio" Target="../media/audio3.bin"/><Relationship Id="rId9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audio" Target="../media/audio1.bin"/><Relationship Id="rId7" Type="http://schemas.openxmlformats.org/officeDocument/2006/relationships/image" Target="../media/image79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10" Type="http://schemas.openxmlformats.org/officeDocument/2006/relationships/image" Target="../media/image81.png"/><Relationship Id="rId4" Type="http://schemas.openxmlformats.org/officeDocument/2006/relationships/audio" Target="../media/audio4.bin"/><Relationship Id="rId9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bin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bin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7862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методов моделирования в коррекционно-развивающей работе учителя-дефектолога в образовательной области «Познавательное развитие» по ознакомлению с окружающим миром в старшей возрастной группе для детей с задержкой психического развития.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643446"/>
            <a:ext cx="5929354" cy="14287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Хлызова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Наталья Федоровна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– дефектолог высшей квалификационной категории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МАДОУ ДС № 350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Игра с использованием алгоритма: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 / КУСТАРНИК»</a:t>
            </a:r>
            <a:endParaRPr lang="ru-RU" sz="1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смород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356"/>
            <a:ext cx="2786050" cy="2643206"/>
          </a:xfrm>
          <a:prstGeom prst="rect">
            <a:avLst/>
          </a:prstGeom>
          <a:noFill/>
        </p:spPr>
      </p:pic>
      <p:pic>
        <p:nvPicPr>
          <p:cNvPr id="2051" name="Picture 3" descr="C:\Users\User\Desktop\сире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14818"/>
            <a:ext cx="3071802" cy="2643182"/>
          </a:xfrm>
          <a:prstGeom prst="rect">
            <a:avLst/>
          </a:prstGeom>
          <a:noFill/>
        </p:spPr>
      </p:pic>
      <p:pic>
        <p:nvPicPr>
          <p:cNvPr id="2054" name="Picture 6" descr="C:\Users\User\Desktop\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4286256"/>
            <a:ext cx="2857520" cy="25717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42"/>
            <a:ext cx="235742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«Лиственные - хвойные деревья».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детей сравнивать и классифицировать.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59375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4429141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350043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6597281">
            <a:off x="7334903" y="3877451"/>
            <a:ext cx="64294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703842">
            <a:off x="2567999" y="3807696"/>
            <a:ext cx="771459" cy="72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679555" y="2607463"/>
            <a:ext cx="307104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143768" y="250030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14678" y="1071546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86116" y="392906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00628" y="250030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251191" y="1106471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465371" y="389334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143768" y="2428868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571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 применяем как дидактические, так и интерактивные игры.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40" y="2643182"/>
            <a:ext cx="500066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572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дc №70\дидактические игры\с какого дерева листок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6943" y="3893"/>
            <a:ext cx="4370811" cy="6854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дc №70\дидактические игры\с какого дерева листок\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868330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дидактические игры\с какого дерева листок\листья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6" t="4202" r="3926" b="4202"/>
          <a:stretch/>
        </p:blipFill>
        <p:spPr bwMode="auto">
          <a:xfrm>
            <a:off x="5364088" y="4563438"/>
            <a:ext cx="2432674" cy="223058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дидактические игры\с какого дерева листок\листья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3" t="5906" r="8191" b="4937"/>
          <a:stretch/>
        </p:blipFill>
        <p:spPr bwMode="auto">
          <a:xfrm>
            <a:off x="6508646" y="2276872"/>
            <a:ext cx="2521528" cy="2399037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" r="3367"/>
          <a:stretch/>
        </p:blipFill>
        <p:spPr>
          <a:xfrm>
            <a:off x="5229821" y="54496"/>
            <a:ext cx="2510531" cy="243840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7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6615 -0.64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32153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дc №70\дидактические игры\с какого дерева листок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6943" y="3893"/>
            <a:ext cx="4370811" cy="6854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c №70\дидактические игры\с какого дерева листок\бере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4"/>
            <a:ext cx="4855652" cy="686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" r="3367"/>
          <a:stretch/>
        </p:blipFill>
        <p:spPr>
          <a:xfrm>
            <a:off x="6633469" y="2366271"/>
            <a:ext cx="2510531" cy="2438400"/>
          </a:xfrm>
          <a:prstGeom prst="ellipse">
            <a:avLst/>
          </a:prstGeom>
        </p:spPr>
      </p:pic>
      <p:pic>
        <p:nvPicPr>
          <p:cNvPr id="7" name="Picture 2" descr="E:\дидактические игры\с какого дерева листок\листья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3" t="5906" r="8191" b="4937"/>
          <a:stretch/>
        </p:blipFill>
        <p:spPr bwMode="auto">
          <a:xfrm>
            <a:off x="5580112" y="116632"/>
            <a:ext cx="2521528" cy="2399037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дидактические игры\с какого дерева листок\листья\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6" t="4202" r="3926" b="4202"/>
          <a:stretch/>
        </p:blipFill>
        <p:spPr bwMode="auto">
          <a:xfrm>
            <a:off x="5364088" y="4563438"/>
            <a:ext cx="2432674" cy="223058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90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725 -0.3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16366"/>
                                    </p:animMotion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 модели деревьев при ознакомлении с  временами года.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 мышление и память.</a:t>
            </a:r>
            <a:endParaRPr lang="ru-RU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464340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3581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496"/>
            <a:ext cx="442912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карт дерево през\модел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Сравниваем изменения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деревьев в разное время года.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71942"/>
            <a:ext cx="307021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85794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14356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292895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271462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Раскрыла снежные объятья,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Деревья все одела в платья.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Стоит холодная погода.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это время года?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rcRect r="50765" b="50000"/>
          <a:stretch>
            <a:fillRect/>
          </a:stretch>
        </p:blipFill>
        <p:spPr>
          <a:xfrm>
            <a:off x="6572264" y="3714752"/>
            <a:ext cx="2286016" cy="2813558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rcRect l="50497" b="51042"/>
          <a:stretch>
            <a:fillRect/>
          </a:stretch>
        </p:blipFill>
        <p:spPr>
          <a:xfrm>
            <a:off x="285720" y="857232"/>
            <a:ext cx="2324453" cy="2786082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rcRect t="50000" r="50000"/>
          <a:stretch>
            <a:fillRect/>
          </a:stretch>
        </p:blipFill>
        <p:spPr>
          <a:xfrm>
            <a:off x="285720" y="3714752"/>
            <a:ext cx="2298889" cy="2786082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rcRect l="50000" t="50000"/>
          <a:stretch>
            <a:fillRect/>
          </a:stretch>
        </p:blipFill>
        <p:spPr>
          <a:xfrm>
            <a:off x="6572264" y="857232"/>
            <a:ext cx="2298889" cy="2786082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429520" y="6572272"/>
            <a:ext cx="428628" cy="285728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285852" y="6572248"/>
            <a:ext cx="500066" cy="285752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5786" y="1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 и выбери нужную картинку.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Предметно-схематические модели.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 кроны деревьев                                        Форма и цвет листьев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51435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428628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285728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Компоненты и связи в этих моделях обозначаются при помощи предметов-заместителей и графических знаков.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428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 является наглядно – практическим методом обучения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3071810"/>
            <a:ext cx="8229600" cy="35719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857760"/>
            <a:ext cx="8291524" cy="23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4214842" cy="478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дерево по заданной форме»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3578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5400000">
            <a:off x="4278531" y="1865081"/>
            <a:ext cx="604078" cy="1160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437430" y="1848794"/>
            <a:ext cx="642942" cy="1231586"/>
          </a:xfrm>
          <a:prstGeom prst="rightArrow">
            <a:avLst>
              <a:gd name="adj1" fmla="val 50000"/>
              <a:gd name="adj2" fmla="val 53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86446" y="2071678"/>
            <a:ext cx="10001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Графические модели.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видов графических моделей являются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Передают условно признаки, связи и отношения явлений.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Облегчают составление описательных рассказов.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 рассказ, опираясь на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окошки таблицы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57561"/>
            <a:ext cx="6072198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1476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1485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857232"/>
            <a:ext cx="1476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285860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1785926"/>
            <a:ext cx="1466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214554"/>
            <a:ext cx="15049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3571876"/>
            <a:ext cx="1495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77150" y="5072074"/>
            <a:ext cx="14668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Применяем различные алгоритмы.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«Составь рассказ о дереве».</a:t>
            </a:r>
            <a:endParaRPr lang="ru-RU" sz="2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42942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858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и  развиваем мыслительные процессы и грамматический стой речи.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Игра «Один,  два, пять»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6435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7000" b="1" dirty="0" smtClean="0"/>
              <a:t>1  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7000" b="1" dirty="0" smtClean="0"/>
              <a:t>2  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7000" b="1" dirty="0" smtClean="0"/>
              <a:t>5  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«Назови ласково»: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Яблоня – яблонька, береза – березка, дуб – дубок, рябина – рябинка, ёлка –ёлочка..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14818"/>
            <a:ext cx="22318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571744"/>
            <a:ext cx="20002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7154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857761"/>
            <a:ext cx="214312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86058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78579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001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«Помоги ёжику добраться домой».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Ёж бежит по кленовым листочкам, по дубовым листочкам….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71540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142844" y="6715148"/>
            <a:ext cx="9001156" cy="1428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2200" y="3563360"/>
            <a:ext cx="2448272" cy="2343470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клён" descr="C:\Documents and Settings\Admin\Рабочий стол\клён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88640"/>
            <a:ext cx="2132819" cy="218435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берёз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3" y="4142839"/>
            <a:ext cx="2225073" cy="202715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дуб" descr="C:\Documents and Settings\Admin\Рабочий стол\дуб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628800"/>
            <a:ext cx="1839117" cy="2514039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оси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24723" y="332656"/>
            <a:ext cx="1899643" cy="188570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8224" y="55172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56490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  <a:p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Листик на ладонь похож,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осенью красив, пригож...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в дерево влюблён, 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 что это 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525344"/>
            <a:ext cx="97160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3830"/>
            <a:ext cx="20907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64238E-7 L 0.43298 0.62965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116632"/>
            <a:ext cx="8928992" cy="6741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7691" y="1472590"/>
            <a:ext cx="2880320" cy="2880320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клён" descr="C:\Documents and Settings\Admin\Рабочий стол\клён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21088"/>
            <a:ext cx="1617111" cy="165618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берёз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64166" y="228600"/>
            <a:ext cx="1778152" cy="147220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дуб" descr="C:\Documents and Settings\Admin\Рабочий стол\дуб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3" y="3717032"/>
            <a:ext cx="1786440" cy="2442031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оси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5418" y="1700808"/>
            <a:ext cx="1800878" cy="201622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22048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689615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 загадка это даже,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Сразу назовем,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Если только кто-то скажет -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Желуди на нем!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100392" y="6453336"/>
            <a:ext cx="104360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688" y="4427883"/>
            <a:ext cx="20843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9688E-6 L -0.58264 -0.36734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571480"/>
            <a:ext cx="8072494" cy="598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9147572" cy="685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42860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называются деревья? </a:t>
            </a:r>
          </a:p>
          <a:p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листья: березовый, рябиновый, кленовый, дубовый.</a:t>
            </a:r>
          </a:p>
        </p:txBody>
      </p:sp>
      <p:pic>
        <p:nvPicPr>
          <p:cNvPr id="7" name="Рисунок 6" descr="hello_html_177a070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643050"/>
            <a:ext cx="1837039" cy="2568677"/>
          </a:xfrm>
          <a:prstGeom prst="rect">
            <a:avLst/>
          </a:prstGeom>
        </p:spPr>
      </p:pic>
      <p:pic>
        <p:nvPicPr>
          <p:cNvPr id="8" name="Рисунок 7" descr="iг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33" r="29063"/>
          <a:stretch>
            <a:fillRect/>
          </a:stretch>
        </p:blipFill>
        <p:spPr>
          <a:xfrm>
            <a:off x="2786050" y="1643050"/>
            <a:ext cx="1785950" cy="2571768"/>
          </a:xfrm>
          <a:prstGeom prst="rect">
            <a:avLst/>
          </a:prstGeom>
        </p:spPr>
      </p:pic>
      <p:pic>
        <p:nvPicPr>
          <p:cNvPr id="10" name="Рисунок 9" descr="хзщшгр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" t="15009" r="56819" b="2944"/>
          <a:stretch>
            <a:fillRect/>
          </a:stretch>
        </p:blipFill>
        <p:spPr>
          <a:xfrm>
            <a:off x="7021902" y="1643050"/>
            <a:ext cx="1764939" cy="2500330"/>
          </a:xfrm>
          <a:prstGeom prst="rect">
            <a:avLst/>
          </a:prstGeom>
        </p:spPr>
      </p:pic>
      <p:pic>
        <p:nvPicPr>
          <p:cNvPr id="11" name="Рисунок 10" descr="5ено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429132"/>
            <a:ext cx="1485986" cy="1357298"/>
          </a:xfrm>
          <a:prstGeom prst="rect">
            <a:avLst/>
          </a:prstGeom>
        </p:spPr>
      </p:pic>
      <p:pic>
        <p:nvPicPr>
          <p:cNvPr id="12" name="Рисунок 11" descr="ас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4500570"/>
            <a:ext cx="1435092" cy="1285884"/>
          </a:xfrm>
          <a:prstGeom prst="rect">
            <a:avLst/>
          </a:prstGeom>
        </p:spPr>
      </p:pic>
      <p:pic>
        <p:nvPicPr>
          <p:cNvPr id="13" name="Рисунок 12" descr="атен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500570"/>
            <a:ext cx="1571636" cy="1317300"/>
          </a:xfrm>
          <a:prstGeom prst="rect">
            <a:avLst/>
          </a:prstGeo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1357290" y="6572248"/>
            <a:ext cx="500066" cy="285752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215206" y="6572272"/>
            <a:ext cx="428628" cy="285728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шнпьг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</a:blip>
          <a:srcRect l="4651" t="15116" r="46512" b="10949"/>
          <a:stretch>
            <a:fillRect/>
          </a:stretch>
        </p:blipFill>
        <p:spPr>
          <a:xfrm>
            <a:off x="4929190" y="1571612"/>
            <a:ext cx="1785950" cy="2571768"/>
          </a:xfrm>
          <a:prstGeom prst="rect">
            <a:avLst/>
          </a:prstGeom>
        </p:spPr>
      </p:pic>
      <p:pic>
        <p:nvPicPr>
          <p:cNvPr id="15" name="Рисунок 14" descr="щшори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4429132"/>
            <a:ext cx="1453875" cy="1304662"/>
          </a:xfrm>
          <a:prstGeom prst="rect">
            <a:avLst/>
          </a:prstGeom>
        </p:spPr>
      </p:pic>
    </p:spTree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70295 -0.30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5573 -0.2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-0.45417 -0.2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1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2048 -0.30439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42852"/>
            <a:ext cx="7467600" cy="6429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 и убери лишние деревья.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286000" y="78579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красавица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на поляне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зеленой кофточке,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белом сарафане.</a:t>
            </a:r>
          </a:p>
        </p:txBody>
      </p:sp>
      <p:pic>
        <p:nvPicPr>
          <p:cNvPr id="13316" name="Picture 2" descr="Раскраска берёза. Распечатать картинки листьев березы."/>
          <p:cNvPicPr>
            <a:picLocks noChangeAspect="1" noChangeArrowheads="1"/>
          </p:cNvPicPr>
          <p:nvPr/>
        </p:nvPicPr>
        <p:blipFill>
          <a:blip r:embed="rId3"/>
          <a:srcRect l="17236" r="17268"/>
          <a:stretch>
            <a:fillRect/>
          </a:stretch>
        </p:blipFill>
        <p:spPr bwMode="auto">
          <a:xfrm>
            <a:off x="468313" y="2924175"/>
            <a:ext cx="13668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Учим деревья с детьми в картинках – Учим деревья))) - запись ..."/>
          <p:cNvPicPr>
            <a:picLocks noChangeAspect="1" noChangeArrowheads="1"/>
          </p:cNvPicPr>
          <p:nvPr/>
        </p:nvPicPr>
        <p:blipFill>
          <a:blip r:embed="rId4"/>
          <a:srcRect l="3780" t="15120" r="45821" b="6761"/>
          <a:stretch>
            <a:fillRect/>
          </a:stretch>
        </p:blipFill>
        <p:spPr bwMode="auto">
          <a:xfrm>
            <a:off x="6156325" y="2708275"/>
            <a:ext cx="21605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Ель, картинка для детей 👼 (19 фото) | Ели, Для детей, Картинки"/>
          <p:cNvPicPr>
            <a:picLocks noChangeAspect="1" noChangeArrowheads="1"/>
          </p:cNvPicPr>
          <p:nvPr/>
        </p:nvPicPr>
        <p:blipFill>
          <a:blip r:embed="rId5"/>
          <a:srcRect l="4785" r="4305"/>
          <a:stretch>
            <a:fillRect/>
          </a:stretch>
        </p:blipFill>
        <p:spPr bwMode="auto">
          <a:xfrm>
            <a:off x="2268538" y="3068638"/>
            <a:ext cx="17986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Картотека прогулок для старшей группы &quot;Зима&quot; - дошкольное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852738"/>
            <a:ext cx="17335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березовый лист.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Убери картинки с неверным ответом.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Раскраска берёза. Распечатать картинки листьев берез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3851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Листья Деревьев Фото С Названиями Для Детей"/>
          <p:cNvPicPr>
            <a:picLocks noChangeAspect="1" noChangeArrowheads="1"/>
          </p:cNvPicPr>
          <p:nvPr/>
        </p:nvPicPr>
        <p:blipFill>
          <a:blip r:embed="rId4"/>
          <a:srcRect l="55463" t="9003" r="9270" b="70033"/>
          <a:stretch>
            <a:fillRect/>
          </a:stretch>
        </p:blipFill>
        <p:spPr bwMode="auto">
          <a:xfrm>
            <a:off x="3635375" y="1484313"/>
            <a:ext cx="22129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Как нарисовать березовый лист карандашом поэтапно"/>
          <p:cNvPicPr>
            <a:picLocks noChangeAspect="1" noChangeArrowheads="1"/>
          </p:cNvPicPr>
          <p:nvPr/>
        </p:nvPicPr>
        <p:blipFill>
          <a:blip r:embed="rId5"/>
          <a:srcRect l="25304" r="16179"/>
          <a:stretch>
            <a:fillRect/>
          </a:stretch>
        </p:blipFill>
        <p:spPr bwMode="auto">
          <a:xfrm>
            <a:off x="5940425" y="1125538"/>
            <a:ext cx="2663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Листья Деревьев Фото С Названиями Для Детей"/>
          <p:cNvPicPr>
            <a:picLocks noChangeAspect="1" noChangeArrowheads="1"/>
          </p:cNvPicPr>
          <p:nvPr/>
        </p:nvPicPr>
        <p:blipFill>
          <a:blip r:embed="rId4"/>
          <a:srcRect l="53799" t="38116" r="7317" b="40918"/>
          <a:stretch>
            <a:fillRect/>
          </a:stretch>
        </p:blipFill>
        <p:spPr bwMode="auto">
          <a:xfrm>
            <a:off x="2484438" y="3933825"/>
            <a:ext cx="3095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Листья Деревьев Фото С Названиями Для Детей"/>
          <p:cNvPicPr>
            <a:picLocks noChangeAspect="1" noChangeArrowheads="1"/>
          </p:cNvPicPr>
          <p:nvPr/>
        </p:nvPicPr>
        <p:blipFill>
          <a:blip r:embed="rId4"/>
          <a:srcRect l="4822" t="36955" r="53580" b="40810"/>
          <a:stretch>
            <a:fillRect/>
          </a:stretch>
        </p:blipFill>
        <p:spPr bwMode="auto">
          <a:xfrm>
            <a:off x="5508625" y="3789363"/>
            <a:ext cx="33115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">
            <a:hlinkClick r:id="" action="ppaction://media"/>
          </p:cNvPr>
          <p:cNvPicPr>
            <a:picLocks noRot="1" noChangeAspect="1"/>
          </p:cNvPicPr>
          <p:nvPr>
            <a:wavAudioFile r:embed="rId1" name="10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лишнее изображение.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 относится к берёзе?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412776"/>
            <a:ext cx="1800200" cy="1760548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572008"/>
            <a:ext cx="1844847" cy="1471013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14488"/>
            <a:ext cx="2306828" cy="1498488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251520" y="594928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214817"/>
            <a:ext cx="1928826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928802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лишнее изображение.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 относится к рябине?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gra_rybina_de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2878065" cy="3312368"/>
          </a:xfrm>
          <a:prstGeom prst="rect">
            <a:avLst/>
          </a:prstGeom>
        </p:spPr>
      </p:pic>
      <p:pic>
        <p:nvPicPr>
          <p:cNvPr id="4" name="Рисунок 3" descr="depositphotos_17674745-stock-photo-autumn-red-rowan-leaves-isola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03648" y="1484784"/>
            <a:ext cx="1224136" cy="1700835"/>
          </a:xfrm>
          <a:prstGeom prst="rect">
            <a:avLst/>
          </a:prstGeom>
        </p:spPr>
      </p:pic>
      <p:pic>
        <p:nvPicPr>
          <p:cNvPr id="5" name="Рисунок 4" descr="136536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221088"/>
            <a:ext cx="1656184" cy="144016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643050"/>
            <a:ext cx="1800200" cy="1348412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79512" y="6165304"/>
            <a:ext cx="576064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071942"/>
            <a:ext cx="1871638" cy="190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17886"/>
            <a:ext cx="3786214" cy="34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"/>
            <a:ext cx="3848087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414340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Предметные модели.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«Деревья и кустарники».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строения дерева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Предметные  модели</a:t>
            </a:r>
          </a:p>
          <a:p>
            <a:pPr algn="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воспроизводят у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обьектов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явлений:</a:t>
            </a:r>
          </a:p>
          <a:p>
            <a:pPr algn="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Структуру и особенности </a:t>
            </a:r>
          </a:p>
          <a:p>
            <a:pPr algn="r"/>
            <a:endPara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Внутренние и внешние взаимосвязи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«Части дерева».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571744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78632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User\Desktop\карт дерево през\мод2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000108"/>
            <a:ext cx="3714776" cy="4857784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61436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Изучая строение дерева, составляя картинки из частей, развиваем: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внимание и  память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формируем целостное восприятие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19288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1928826" cy="19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42900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роста  дерева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 показывает детям этапы развития деревьев.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арт дерево през\мод2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2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5762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8619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543956" cy="7143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Модели - алгоритмы помогают в  сравнении деревьев по структуре и величине.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500042"/>
            <a:ext cx="900115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Вид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(ДЕРЕВО / КУСТАРНИК)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Высота ствола  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Толщина ствола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C:\Users\User\Desktop\карт дерево през\модел1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357430"/>
            <a:ext cx="3143240" cy="3500462"/>
          </a:xfrm>
          <a:prstGeom prst="rect">
            <a:avLst/>
          </a:prstGeom>
          <a:noFill/>
        </p:spPr>
      </p:pic>
      <p:pic>
        <p:nvPicPr>
          <p:cNvPr id="10" name="Picture 2" descr="C:\Users\User\Desktop\карт дерево през\модел1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357554" cy="292895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928670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330</Words>
  <PresentationFormat>Экран (4:3)</PresentationFormat>
  <Paragraphs>74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Применение методов моделирования в коррекционно-развивающей работе учителя-дефектолога в образовательной области «Познавательное развитие» по ознакомлению с окружающим миром в старшей возрастной группе для детей с задержкой психического развития. </vt:lpstr>
      <vt:lpstr>Моделирование является наглядно – практическим методом обучения</vt:lpstr>
      <vt:lpstr>Слайд 3</vt:lpstr>
      <vt:lpstr>Предметные модели.     «Деревья и кустарники».   </vt:lpstr>
      <vt:lpstr>Модель «Части дерева».</vt:lpstr>
      <vt:lpstr>Изучая строение дерева, составляя картинки из частей, развиваем:  - внимание и  память  - формируем целостное восприятие  </vt:lpstr>
      <vt:lpstr>Модель роста  дерева  наглядно показывает детям этапы развития деревьев. </vt:lpstr>
      <vt:lpstr>Слайд 8</vt:lpstr>
      <vt:lpstr>Модели - алгоритмы помогают в  сравнении деревьев по структуре и величине.</vt:lpstr>
      <vt:lpstr>     Игра с использованием алгоритма: «ДЕРЕВО / КУСТАРНИК»</vt:lpstr>
      <vt:lpstr>Алгоритм «Лиственные - хвойные деревья». Учим детей сравнивать и классифицировать.</vt:lpstr>
      <vt:lpstr>В работе применяем как дидактические, так и интерактивные игры.</vt:lpstr>
      <vt:lpstr>Слайд 13</vt:lpstr>
      <vt:lpstr>Слайд 14</vt:lpstr>
      <vt:lpstr>Используем модели деревьев при ознакомлении с  временами года. Развиваем мышление и память.</vt:lpstr>
      <vt:lpstr>Слайд 16</vt:lpstr>
      <vt:lpstr> Сравниваем изменения деревьев в разное время года.</vt:lpstr>
      <vt:lpstr>Слайд 18</vt:lpstr>
      <vt:lpstr>Предметно-схематические модели.  </vt:lpstr>
      <vt:lpstr>«Найди дерево по заданной форме»</vt:lpstr>
      <vt:lpstr>Графические модели. Одним из видов графических моделей являются мнемотаблицы.</vt:lpstr>
      <vt:lpstr>Составь рассказ, опираясь на мнемоквадраты - окошки таблицы</vt:lpstr>
      <vt:lpstr>Применяем различные алгоритмы.  «Составь рассказ о дереве».</vt:lpstr>
      <vt:lpstr>Слайд 24</vt:lpstr>
      <vt:lpstr>Играем и  развиваем мыслительные процессы и грамматический стой речи.  Игра «Один,  два, пять» </vt:lpstr>
      <vt:lpstr>Игра «Назови ласково»: Яблоня – яблонька, береза – березка, дуб – дубок, рябина – рябинка, ёлка –ёлочка.. </vt:lpstr>
      <vt:lpstr>Игра «Помоги ёжику добраться домой». Ёж бежит по кленовым листочкам, по дубовым листочкам….</vt:lpstr>
      <vt:lpstr>Слайд 28</vt:lpstr>
      <vt:lpstr>Слайд 29</vt:lpstr>
      <vt:lpstr>Слайд 30</vt:lpstr>
      <vt:lpstr>Отгадай загадку и убери лишние деревья.</vt:lpstr>
      <vt:lpstr> Найди березовый лист.  Убери картинки с неверным ответом.</vt:lpstr>
      <vt:lpstr>Найди лишнее изображение. Что не относится к берёзе?</vt:lpstr>
      <vt:lpstr>Найди лишнее изображение. Что не относится к рябине?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255</cp:revision>
  <dcterms:created xsi:type="dcterms:W3CDTF">2021-11-20T08:16:26Z</dcterms:created>
  <dcterms:modified xsi:type="dcterms:W3CDTF">2022-02-23T12:11:27Z</dcterms:modified>
</cp:coreProperties>
</file>